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979" r:id="rId3"/>
    <p:sldId id="277" r:id="rId4"/>
    <p:sldId id="270" r:id="rId5"/>
    <p:sldId id="973" r:id="rId6"/>
    <p:sldId id="961" r:id="rId7"/>
    <p:sldId id="971" r:id="rId8"/>
    <p:sldId id="974" r:id="rId9"/>
    <p:sldId id="269" r:id="rId10"/>
    <p:sldId id="259" r:id="rId11"/>
    <p:sldId id="613" r:id="rId12"/>
    <p:sldId id="261" r:id="rId13"/>
    <p:sldId id="972" r:id="rId14"/>
    <p:sldId id="970" r:id="rId15"/>
    <p:sldId id="976" r:id="rId16"/>
    <p:sldId id="977" r:id="rId17"/>
    <p:sldId id="980" r:id="rId18"/>
    <p:sldId id="9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8" autoAdjust="0"/>
    <p:restoredTop sz="94660"/>
  </p:normalViewPr>
  <p:slideViewPr>
    <p:cSldViewPr snapToGrid="0">
      <p:cViewPr varScale="1">
        <p:scale>
          <a:sx n="113" d="100"/>
          <a:sy n="113" d="100"/>
        </p:scale>
        <p:origin x="3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B4481-96A3-4F45-8E64-2666B181225D}" type="datetimeFigureOut">
              <a:rPr lang="en-US" smtClean="0"/>
              <a:t>4/21/2022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A7A71-2480-4CC6-8AC2-BA3A6604345B}" type="slidenum">
              <a:rPr lang="en-US" smtClean="0"/>
              <a:t>‹#›</a:t>
            </a:fld>
            <a:endParaRPr lang="en-US"/>
          </a:p>
        </p:txBody>
      </p:sp>
    </p:spTree>
    <p:extLst>
      <p:ext uri="{BB962C8B-B14F-4D97-AF65-F5344CB8AC3E}">
        <p14:creationId xmlns:p14="http://schemas.microsoft.com/office/powerpoint/2010/main" val="1436504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 – Rapport </a:t>
            </a:r>
          </a:p>
        </p:txBody>
      </p:sp>
      <p:sp>
        <p:nvSpPr>
          <p:cNvPr id="4" name="Slide Number Placeholder 3"/>
          <p:cNvSpPr>
            <a:spLocks noGrp="1"/>
          </p:cNvSpPr>
          <p:nvPr>
            <p:ph type="sldNum" sz="quarter" idx="5"/>
          </p:nvPr>
        </p:nvSpPr>
        <p:spPr/>
        <p:txBody>
          <a:bodyPr/>
          <a:lstStyle/>
          <a:p>
            <a:fld id="{29BA7A71-2480-4CC6-8AC2-BA3A6604345B}" type="slidenum">
              <a:rPr lang="en-US" smtClean="0"/>
              <a:t>1</a:t>
            </a:fld>
            <a:endParaRPr lang="en-US"/>
          </a:p>
        </p:txBody>
      </p:sp>
    </p:spTree>
    <p:extLst>
      <p:ext uri="{BB962C8B-B14F-4D97-AF65-F5344CB8AC3E}">
        <p14:creationId xmlns:p14="http://schemas.microsoft.com/office/powerpoint/2010/main" val="127333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makes you and your situation as it relates to health and healthcare unique.</a:t>
            </a:r>
          </a:p>
          <a:p>
            <a:r>
              <a:rPr lang="en-US" dirty="0"/>
              <a:t>At anytime please stop me and ask whatever comes to mind. </a:t>
            </a:r>
          </a:p>
        </p:txBody>
      </p:sp>
      <p:sp>
        <p:nvSpPr>
          <p:cNvPr id="4" name="Slide Number Placeholder 3"/>
          <p:cNvSpPr>
            <a:spLocks noGrp="1"/>
          </p:cNvSpPr>
          <p:nvPr>
            <p:ph type="sldNum" sz="quarter" idx="5"/>
          </p:nvPr>
        </p:nvSpPr>
        <p:spPr/>
        <p:txBody>
          <a:bodyPr/>
          <a:lstStyle/>
          <a:p>
            <a:fld id="{29BA7A71-2480-4CC6-8AC2-BA3A6604345B}" type="slidenum">
              <a:rPr lang="en-US" smtClean="0"/>
              <a:t>4</a:t>
            </a:fld>
            <a:endParaRPr lang="en-US"/>
          </a:p>
        </p:txBody>
      </p:sp>
    </p:spTree>
    <p:extLst>
      <p:ext uri="{BB962C8B-B14F-4D97-AF65-F5344CB8AC3E}">
        <p14:creationId xmlns:p14="http://schemas.microsoft.com/office/powerpoint/2010/main" val="2183913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A7A71-2480-4CC6-8AC2-BA3A6604345B}" type="slidenum">
              <a:rPr lang="en-US" smtClean="0"/>
              <a:t>8</a:t>
            </a:fld>
            <a:endParaRPr lang="en-US"/>
          </a:p>
        </p:txBody>
      </p:sp>
    </p:spTree>
    <p:extLst>
      <p:ext uri="{BB962C8B-B14F-4D97-AF65-F5344CB8AC3E}">
        <p14:creationId xmlns:p14="http://schemas.microsoft.com/office/powerpoint/2010/main" val="1766372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9F9553-B952-4AE8-A7B8-DC83C4B4C5E9}"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F701E-499E-4BC1-9D72-27D84C3AF0CB}" type="slidenum">
              <a:rPr lang="en-US" smtClean="0"/>
              <a:t>‹#›</a:t>
            </a:fld>
            <a:endParaRPr lang="en-US"/>
          </a:p>
        </p:txBody>
      </p:sp>
    </p:spTree>
    <p:extLst>
      <p:ext uri="{BB962C8B-B14F-4D97-AF65-F5344CB8AC3E}">
        <p14:creationId xmlns:p14="http://schemas.microsoft.com/office/powerpoint/2010/main" val="155594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F9553-B952-4AE8-A7B8-DC83C4B4C5E9}"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F701E-499E-4BC1-9D72-27D84C3AF0CB}" type="slidenum">
              <a:rPr lang="en-US" smtClean="0"/>
              <a:t>‹#›</a:t>
            </a:fld>
            <a:endParaRPr lang="en-US"/>
          </a:p>
        </p:txBody>
      </p:sp>
    </p:spTree>
    <p:extLst>
      <p:ext uri="{BB962C8B-B14F-4D97-AF65-F5344CB8AC3E}">
        <p14:creationId xmlns:p14="http://schemas.microsoft.com/office/powerpoint/2010/main" val="273451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F9553-B952-4AE8-A7B8-DC83C4B4C5E9}"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F701E-499E-4BC1-9D72-27D84C3AF0CB}" type="slidenum">
              <a:rPr lang="en-US" smtClean="0"/>
              <a:t>‹#›</a:t>
            </a:fld>
            <a:endParaRPr lang="en-US"/>
          </a:p>
        </p:txBody>
      </p:sp>
    </p:spTree>
    <p:extLst>
      <p:ext uri="{BB962C8B-B14F-4D97-AF65-F5344CB8AC3E}">
        <p14:creationId xmlns:p14="http://schemas.microsoft.com/office/powerpoint/2010/main" val="269945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I / 1-Col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Text Placeholder 4"/>
          <p:cNvSpPr>
            <a:spLocks noGrp="1"/>
          </p:cNvSpPr>
          <p:nvPr>
            <p:ph type="body" sz="quarter" idx="11"/>
          </p:nvPr>
        </p:nvSpPr>
        <p:spPr bwMode="gray">
          <a:xfrm>
            <a:off x="609600" y="1463675"/>
            <a:ext cx="10972801" cy="4800600"/>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0149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F9553-B952-4AE8-A7B8-DC83C4B4C5E9}"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F701E-499E-4BC1-9D72-27D84C3AF0CB}" type="slidenum">
              <a:rPr lang="en-US" smtClean="0"/>
              <a:t>‹#›</a:t>
            </a:fld>
            <a:endParaRPr lang="en-US"/>
          </a:p>
        </p:txBody>
      </p:sp>
    </p:spTree>
    <p:extLst>
      <p:ext uri="{BB962C8B-B14F-4D97-AF65-F5344CB8AC3E}">
        <p14:creationId xmlns:p14="http://schemas.microsoft.com/office/powerpoint/2010/main" val="21626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9F9553-B952-4AE8-A7B8-DC83C4B4C5E9}"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F701E-499E-4BC1-9D72-27D84C3AF0CB}" type="slidenum">
              <a:rPr lang="en-US" smtClean="0"/>
              <a:t>‹#›</a:t>
            </a:fld>
            <a:endParaRPr lang="en-US"/>
          </a:p>
        </p:txBody>
      </p:sp>
    </p:spTree>
    <p:extLst>
      <p:ext uri="{BB962C8B-B14F-4D97-AF65-F5344CB8AC3E}">
        <p14:creationId xmlns:p14="http://schemas.microsoft.com/office/powerpoint/2010/main" val="362698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9F9553-B952-4AE8-A7B8-DC83C4B4C5E9}"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F701E-499E-4BC1-9D72-27D84C3AF0CB}" type="slidenum">
              <a:rPr lang="en-US" smtClean="0"/>
              <a:t>‹#›</a:t>
            </a:fld>
            <a:endParaRPr lang="en-US"/>
          </a:p>
        </p:txBody>
      </p:sp>
    </p:spTree>
    <p:extLst>
      <p:ext uri="{BB962C8B-B14F-4D97-AF65-F5344CB8AC3E}">
        <p14:creationId xmlns:p14="http://schemas.microsoft.com/office/powerpoint/2010/main" val="171061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9F9553-B952-4AE8-A7B8-DC83C4B4C5E9}"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9F701E-499E-4BC1-9D72-27D84C3AF0CB}" type="slidenum">
              <a:rPr lang="en-US" smtClean="0"/>
              <a:t>‹#›</a:t>
            </a:fld>
            <a:endParaRPr lang="en-US"/>
          </a:p>
        </p:txBody>
      </p:sp>
    </p:spTree>
    <p:extLst>
      <p:ext uri="{BB962C8B-B14F-4D97-AF65-F5344CB8AC3E}">
        <p14:creationId xmlns:p14="http://schemas.microsoft.com/office/powerpoint/2010/main" val="7447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9F9553-B952-4AE8-A7B8-DC83C4B4C5E9}"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9F701E-499E-4BC1-9D72-27D84C3AF0CB}" type="slidenum">
              <a:rPr lang="en-US" smtClean="0"/>
              <a:t>‹#›</a:t>
            </a:fld>
            <a:endParaRPr lang="en-US"/>
          </a:p>
        </p:txBody>
      </p:sp>
    </p:spTree>
    <p:extLst>
      <p:ext uri="{BB962C8B-B14F-4D97-AF65-F5344CB8AC3E}">
        <p14:creationId xmlns:p14="http://schemas.microsoft.com/office/powerpoint/2010/main" val="3517356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F9553-B952-4AE8-A7B8-DC83C4B4C5E9}"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9F701E-499E-4BC1-9D72-27D84C3AF0CB}" type="slidenum">
              <a:rPr lang="en-US" smtClean="0"/>
              <a:t>‹#›</a:t>
            </a:fld>
            <a:endParaRPr lang="en-US"/>
          </a:p>
        </p:txBody>
      </p:sp>
    </p:spTree>
    <p:extLst>
      <p:ext uri="{BB962C8B-B14F-4D97-AF65-F5344CB8AC3E}">
        <p14:creationId xmlns:p14="http://schemas.microsoft.com/office/powerpoint/2010/main" val="1507486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9F9553-B952-4AE8-A7B8-DC83C4B4C5E9}"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F701E-499E-4BC1-9D72-27D84C3AF0CB}" type="slidenum">
              <a:rPr lang="en-US" smtClean="0"/>
              <a:t>‹#›</a:t>
            </a:fld>
            <a:endParaRPr lang="en-US"/>
          </a:p>
        </p:txBody>
      </p:sp>
    </p:spTree>
    <p:extLst>
      <p:ext uri="{BB962C8B-B14F-4D97-AF65-F5344CB8AC3E}">
        <p14:creationId xmlns:p14="http://schemas.microsoft.com/office/powerpoint/2010/main" val="2401325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9F9553-B952-4AE8-A7B8-DC83C4B4C5E9}"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F701E-499E-4BC1-9D72-27D84C3AF0CB}" type="slidenum">
              <a:rPr lang="en-US" smtClean="0"/>
              <a:t>‹#›</a:t>
            </a:fld>
            <a:endParaRPr lang="en-US"/>
          </a:p>
        </p:txBody>
      </p:sp>
    </p:spTree>
    <p:extLst>
      <p:ext uri="{BB962C8B-B14F-4D97-AF65-F5344CB8AC3E}">
        <p14:creationId xmlns:p14="http://schemas.microsoft.com/office/powerpoint/2010/main" val="870525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F9553-B952-4AE8-A7B8-DC83C4B4C5E9}" type="datetimeFigureOut">
              <a:rPr lang="en-US" smtClean="0"/>
              <a:t>4/21/2022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F701E-499E-4BC1-9D72-27D84C3AF0CB}" type="slidenum">
              <a:rPr lang="en-US" smtClean="0"/>
              <a:t>‹#›</a:t>
            </a:fld>
            <a:endParaRPr lang="en-US"/>
          </a:p>
        </p:txBody>
      </p:sp>
    </p:spTree>
    <p:extLst>
      <p:ext uri="{BB962C8B-B14F-4D97-AF65-F5344CB8AC3E}">
        <p14:creationId xmlns:p14="http://schemas.microsoft.com/office/powerpoint/2010/main" val="3189378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oustonstrategic.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mailto:LGibson@HoustonStrategic.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8618"/>
            <a:ext cx="9144000" cy="2161309"/>
          </a:xfrm>
        </p:spPr>
        <p:txBody>
          <a:bodyPr>
            <a:normAutofit/>
          </a:bodyPr>
          <a:lstStyle/>
          <a:p>
            <a:r>
              <a:rPr lang="en-US" dirty="0"/>
              <a:t>Social Security </a:t>
            </a:r>
            <a:br>
              <a:rPr lang="en-US" dirty="0"/>
            </a:br>
            <a:r>
              <a:rPr lang="en-US" dirty="0"/>
              <a:t>Financial &amp; Estate Planning </a:t>
            </a:r>
          </a:p>
        </p:txBody>
      </p:sp>
      <p:sp>
        <p:nvSpPr>
          <p:cNvPr id="3" name="Subtitle 2"/>
          <p:cNvSpPr>
            <a:spLocks noGrp="1"/>
          </p:cNvSpPr>
          <p:nvPr>
            <p:ph type="subTitle" idx="1"/>
          </p:nvPr>
        </p:nvSpPr>
        <p:spPr>
          <a:xfrm>
            <a:off x="1524000" y="2610034"/>
            <a:ext cx="9235736" cy="3989347"/>
          </a:xfrm>
        </p:spPr>
        <p:txBody>
          <a:bodyPr>
            <a:normAutofit/>
          </a:bodyPr>
          <a:lstStyle/>
          <a:p>
            <a:r>
              <a:rPr lang="en-US" sz="4000" dirty="0"/>
              <a:t> </a:t>
            </a:r>
            <a:r>
              <a:rPr lang="en-US" sz="4800" dirty="0"/>
              <a:t>Lee Gibson MBA, RICP</a:t>
            </a:r>
          </a:p>
          <a:p>
            <a:r>
              <a:rPr lang="en-US" dirty="0"/>
              <a:t>Office 281-444-8732, Cell:713-557-3476</a:t>
            </a:r>
          </a:p>
          <a:p>
            <a:endParaRPr lang="en-US" dirty="0"/>
          </a:p>
          <a:p>
            <a:endParaRPr lang="en-US" dirty="0"/>
          </a:p>
          <a:p>
            <a:endParaRPr lang="en-US" dirty="0"/>
          </a:p>
          <a:p>
            <a:endParaRPr lang="en-US" dirty="0"/>
          </a:p>
          <a:p>
            <a:r>
              <a:rPr lang="en-US" dirty="0">
                <a:hlinkClick r:id="rId3"/>
              </a:rPr>
              <a:t>www.HoustonStrategic.com</a:t>
            </a:r>
            <a:endParaRPr lang="en-US" dirty="0"/>
          </a:p>
          <a:p>
            <a:r>
              <a:rPr lang="en-US" dirty="0"/>
              <a:t>14550 Torrey Chase Blvd, #360  Houston, TX 77014</a:t>
            </a:r>
          </a:p>
        </p:txBody>
      </p:sp>
      <p:pic>
        <p:nvPicPr>
          <p:cNvPr id="1027" name="Picture 3" descr="SFA Logo">
            <a:extLst>
              <a:ext uri="{FF2B5EF4-FFF2-40B4-BE49-F238E27FC236}">
                <a16:creationId xmlns:a16="http://schemas.microsoft.com/office/drawing/2014/main" id="{232C3281-3B94-44FC-B119-04B7A46AB3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455" y="4064001"/>
            <a:ext cx="3131127" cy="123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170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Retirement </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Investment Selection and Management </a:t>
            </a:r>
          </a:p>
          <a:p>
            <a:pPr marL="0" indent="0">
              <a:buNone/>
            </a:pPr>
            <a:r>
              <a:rPr lang="en-US" dirty="0"/>
              <a:t>Sequence of Returns Risk &amp; Liquidity Risk</a:t>
            </a:r>
          </a:p>
          <a:p>
            <a:pPr marL="0" indent="0">
              <a:buNone/>
            </a:pPr>
            <a:r>
              <a:rPr lang="en-US" dirty="0"/>
              <a:t>Longevity, Loss of Spouse or Divorce</a:t>
            </a:r>
          </a:p>
          <a:p>
            <a:pPr marL="0" indent="0">
              <a:buNone/>
            </a:pPr>
            <a:r>
              <a:rPr lang="en-US" dirty="0"/>
              <a:t>Inflation &amp; Interest rate risk</a:t>
            </a:r>
          </a:p>
          <a:p>
            <a:pPr marL="0" indent="0">
              <a:buNone/>
            </a:pPr>
            <a:r>
              <a:rPr lang="en-US" dirty="0"/>
              <a:t>Spending Shock or Overspending</a:t>
            </a:r>
          </a:p>
          <a:p>
            <a:pPr marL="0" indent="0">
              <a:buNone/>
            </a:pPr>
            <a:r>
              <a:rPr lang="en-US" dirty="0"/>
              <a:t>Job Loss &amp; Reemployment </a:t>
            </a:r>
          </a:p>
          <a:p>
            <a:pPr marL="0" indent="0">
              <a:buNone/>
            </a:pPr>
            <a:r>
              <a:rPr lang="en-US" dirty="0"/>
              <a:t>Health risk </a:t>
            </a:r>
          </a:p>
          <a:p>
            <a:pPr marL="0" indent="0">
              <a:buNone/>
            </a:pPr>
            <a:r>
              <a:rPr lang="en-US" dirty="0"/>
              <a:t>Healthcare Expense prior to and subsequent to Medicare eligibility</a:t>
            </a:r>
          </a:p>
          <a:p>
            <a:pPr marL="0" indent="0">
              <a:buNone/>
            </a:pPr>
            <a:r>
              <a:rPr lang="en-US" dirty="0"/>
              <a:t>Dependent Family – children and parents</a:t>
            </a:r>
          </a:p>
          <a:p>
            <a:pPr marL="0" indent="0">
              <a:buNone/>
            </a:pPr>
            <a:r>
              <a:rPr lang="en-US" dirty="0"/>
              <a:t>Non-Market Investment and Casualty Losses </a:t>
            </a:r>
          </a:p>
          <a:p>
            <a:pPr marL="0" indent="0">
              <a:buNone/>
            </a:pPr>
            <a:endParaRPr lang="en-US" dirty="0"/>
          </a:p>
        </p:txBody>
      </p:sp>
    </p:spTree>
    <p:extLst>
      <p:ext uri="{BB962C8B-B14F-4D97-AF65-F5344CB8AC3E}">
        <p14:creationId xmlns:p14="http://schemas.microsoft.com/office/powerpoint/2010/main" val="4011713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of Return Risk</a:t>
            </a:r>
          </a:p>
        </p:txBody>
      </p:sp>
      <p:grpSp>
        <p:nvGrpSpPr>
          <p:cNvPr id="3" name="Group 4"/>
          <p:cNvGrpSpPr>
            <a:grpSpLocks noChangeAspect="1"/>
          </p:cNvGrpSpPr>
          <p:nvPr/>
        </p:nvGrpSpPr>
        <p:grpSpPr bwMode="auto">
          <a:xfrm>
            <a:off x="609600" y="1287042"/>
            <a:ext cx="5454203" cy="5008932"/>
            <a:chOff x="2029" y="778"/>
            <a:chExt cx="3638" cy="3341"/>
          </a:xfrm>
        </p:grpSpPr>
        <p:sp>
          <p:nvSpPr>
            <p:cNvPr id="4" name="AutoShape 3"/>
            <p:cNvSpPr>
              <a:spLocks noChangeAspect="1" noChangeArrowheads="1" noTextEdit="1"/>
            </p:cNvSpPr>
            <p:nvPr/>
          </p:nvSpPr>
          <p:spPr bwMode="auto">
            <a:xfrm>
              <a:off x="2029" y="778"/>
              <a:ext cx="3638" cy="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36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 y="778"/>
              <a:ext cx="3642" cy="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AutoShape 7"/>
          <p:cNvSpPr>
            <a:spLocks noChangeAspect="1" noChangeArrowheads="1" noTextEdit="1"/>
          </p:cNvSpPr>
          <p:nvPr/>
        </p:nvSpPr>
        <p:spPr bwMode="auto">
          <a:xfrm>
            <a:off x="6248400" y="2667000"/>
            <a:ext cx="461163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12"/>
          <p:cNvGrpSpPr>
            <a:grpSpLocks noChangeAspect="1"/>
          </p:cNvGrpSpPr>
          <p:nvPr/>
        </p:nvGrpSpPr>
        <p:grpSpPr bwMode="auto">
          <a:xfrm>
            <a:off x="3260143" y="2451182"/>
            <a:ext cx="5785920" cy="3442580"/>
            <a:chOff x="2482" y="1352"/>
            <a:chExt cx="2716" cy="1616"/>
          </a:xfrm>
        </p:grpSpPr>
        <p:sp>
          <p:nvSpPr>
            <p:cNvPr id="11" name="AutoShape 11"/>
            <p:cNvSpPr>
              <a:spLocks noChangeAspect="1" noChangeArrowheads="1" noTextEdit="1"/>
            </p:cNvSpPr>
            <p:nvPr/>
          </p:nvSpPr>
          <p:spPr bwMode="auto">
            <a:xfrm>
              <a:off x="2482" y="1352"/>
              <a:ext cx="271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3620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 y="1352"/>
              <a:ext cx="2722" cy="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1071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56" presetClass="path" presetSubtype="0" accel="50000" decel="50000" fill="hold" nodeType="withEffect">
                                  <p:stCondLst>
                                    <p:cond delay="0"/>
                                  </p:stCondLst>
                                  <p:childTnLst>
                                    <p:animMotion origin="layout" path="M 2.5E-6 -3.33333E-6 L 0.23724 -0.10833 " pathEditMode="relative" rAng="0" ptsTypes="AA">
                                      <p:cBhvr>
                                        <p:cTn id="8" dur="2000" fill="hold"/>
                                        <p:tgtEl>
                                          <p:spTgt spid="10"/>
                                        </p:tgtEl>
                                        <p:attrNameLst>
                                          <p:attrName>ppt_x</p:attrName>
                                          <p:attrName>ppt_y</p:attrName>
                                        </p:attrNameLst>
                                      </p:cBhvr>
                                      <p:rCtr x="11862" y="-5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Investment Management </a:t>
            </a:r>
          </a:p>
        </p:txBody>
      </p:sp>
      <p:sp>
        <p:nvSpPr>
          <p:cNvPr id="3" name="Content Placeholder 2"/>
          <p:cNvSpPr>
            <a:spLocks noGrp="1"/>
          </p:cNvSpPr>
          <p:nvPr>
            <p:ph idx="1"/>
          </p:nvPr>
        </p:nvSpPr>
        <p:spPr/>
        <p:txBody>
          <a:bodyPr>
            <a:normAutofit/>
          </a:bodyPr>
          <a:lstStyle/>
          <a:p>
            <a:r>
              <a:rPr lang="en-US" dirty="0"/>
              <a:t>Diversification: asset classes, sectors, weighting</a:t>
            </a:r>
          </a:p>
          <a:p>
            <a:r>
              <a:rPr lang="en-US" dirty="0"/>
              <a:t>The economic cycle </a:t>
            </a:r>
          </a:p>
          <a:p>
            <a:r>
              <a:rPr lang="en-US" dirty="0"/>
              <a:t>Product mix to achieve objectives</a:t>
            </a:r>
          </a:p>
          <a:p>
            <a:r>
              <a:rPr lang="en-US" dirty="0"/>
              <a:t>Ordinary income and capital gains tax management</a:t>
            </a:r>
          </a:p>
          <a:p>
            <a:r>
              <a:rPr lang="en-US" dirty="0"/>
              <a:t>Historical results combined with strategy, objectives and constraints Evaluations for markets, managers and indexes </a:t>
            </a:r>
          </a:p>
          <a:p>
            <a:r>
              <a:rPr lang="en-US" dirty="0"/>
              <a:t>Dynamic tactical management verses strategic </a:t>
            </a:r>
          </a:p>
          <a:p>
            <a:r>
              <a:rPr lang="en-US" dirty="0"/>
              <a:t>Transparency &amp; value with regard to fees and expenses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7019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5E2639-87E7-42CE-AEA8-F4F366CE59B8}"/>
              </a:ext>
            </a:extLst>
          </p:cNvPr>
          <p:cNvPicPr>
            <a:picLocks noChangeAspect="1"/>
          </p:cNvPicPr>
          <p:nvPr/>
        </p:nvPicPr>
        <p:blipFill>
          <a:blip r:embed="rId2"/>
          <a:stretch>
            <a:fillRect/>
          </a:stretch>
        </p:blipFill>
        <p:spPr>
          <a:xfrm>
            <a:off x="776868" y="0"/>
            <a:ext cx="10638263" cy="6858000"/>
          </a:xfrm>
          <a:prstGeom prst="rect">
            <a:avLst/>
          </a:prstGeom>
        </p:spPr>
      </p:pic>
    </p:spTree>
    <p:extLst>
      <p:ext uri="{BB962C8B-B14F-4D97-AF65-F5344CB8AC3E}">
        <p14:creationId xmlns:p14="http://schemas.microsoft.com/office/powerpoint/2010/main" val="1322960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387E5-FEFA-4780-ACAD-8D3A343E7B17}"/>
              </a:ext>
            </a:extLst>
          </p:cNvPr>
          <p:cNvSpPr>
            <a:spLocks noGrp="1"/>
          </p:cNvSpPr>
          <p:nvPr>
            <p:ph type="title"/>
          </p:nvPr>
        </p:nvSpPr>
        <p:spPr/>
        <p:txBody>
          <a:bodyPr/>
          <a:lstStyle/>
          <a:p>
            <a:r>
              <a:rPr lang="en-US" dirty="0"/>
              <a:t>Business Cycle</a:t>
            </a:r>
          </a:p>
        </p:txBody>
      </p:sp>
      <p:pic>
        <p:nvPicPr>
          <p:cNvPr id="4" name="Picture 3">
            <a:extLst>
              <a:ext uri="{FF2B5EF4-FFF2-40B4-BE49-F238E27FC236}">
                <a16:creationId xmlns:a16="http://schemas.microsoft.com/office/drawing/2014/main" id="{4E2BEA7C-A190-4E84-9059-79CACE6CD5E5}"/>
              </a:ext>
            </a:extLst>
          </p:cNvPr>
          <p:cNvPicPr>
            <a:picLocks noChangeAspect="1"/>
          </p:cNvPicPr>
          <p:nvPr/>
        </p:nvPicPr>
        <p:blipFill>
          <a:blip r:embed="rId2"/>
          <a:stretch>
            <a:fillRect/>
          </a:stretch>
        </p:blipFill>
        <p:spPr>
          <a:xfrm>
            <a:off x="1634836" y="2089356"/>
            <a:ext cx="7573818" cy="4292969"/>
          </a:xfrm>
          <a:prstGeom prst="rect">
            <a:avLst/>
          </a:prstGeom>
        </p:spPr>
      </p:pic>
    </p:spTree>
    <p:extLst>
      <p:ext uri="{BB962C8B-B14F-4D97-AF65-F5344CB8AC3E}">
        <p14:creationId xmlns:p14="http://schemas.microsoft.com/office/powerpoint/2010/main" val="349965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984CE-4345-4167-AC93-1B7011CF29FA}"/>
              </a:ext>
            </a:extLst>
          </p:cNvPr>
          <p:cNvSpPr>
            <a:spLocks noGrp="1"/>
          </p:cNvSpPr>
          <p:nvPr>
            <p:ph type="title"/>
          </p:nvPr>
        </p:nvSpPr>
        <p:spPr>
          <a:xfrm>
            <a:off x="838200" y="365126"/>
            <a:ext cx="10515600" cy="1098550"/>
          </a:xfrm>
        </p:spPr>
        <p:txBody>
          <a:bodyPr/>
          <a:lstStyle/>
          <a:p>
            <a:r>
              <a:rPr lang="en-US" dirty="0"/>
              <a:t>Products to be aware of </a:t>
            </a:r>
          </a:p>
        </p:txBody>
      </p:sp>
      <p:sp>
        <p:nvSpPr>
          <p:cNvPr id="3" name="Text Placeholder 2">
            <a:extLst>
              <a:ext uri="{FF2B5EF4-FFF2-40B4-BE49-F238E27FC236}">
                <a16:creationId xmlns:a16="http://schemas.microsoft.com/office/drawing/2014/main" id="{7ACEFAE7-ECEC-4EF3-8C6C-036DF6C3BB1E}"/>
              </a:ext>
            </a:extLst>
          </p:cNvPr>
          <p:cNvSpPr>
            <a:spLocks noGrp="1"/>
          </p:cNvSpPr>
          <p:nvPr>
            <p:ph type="body" sz="quarter" idx="11"/>
          </p:nvPr>
        </p:nvSpPr>
        <p:spPr/>
        <p:txBody>
          <a:bodyPr/>
          <a:lstStyle/>
          <a:p>
            <a:r>
              <a:rPr lang="en-US" dirty="0"/>
              <a:t>Qualified retirement plans</a:t>
            </a:r>
          </a:p>
          <a:p>
            <a:r>
              <a:rPr lang="en-US" dirty="0"/>
              <a:t>Non-qualified retail accounts</a:t>
            </a:r>
          </a:p>
          <a:p>
            <a:r>
              <a:rPr lang="en-US" dirty="0"/>
              <a:t>Real Estate: Investment Property, Homestead, REITS</a:t>
            </a:r>
          </a:p>
          <a:p>
            <a:r>
              <a:rPr lang="en-US" dirty="0"/>
              <a:t>Private Equity </a:t>
            </a:r>
          </a:p>
          <a:p>
            <a:r>
              <a:rPr lang="en-US" dirty="0"/>
              <a:t>Business Interests: Schedule C, 1099, LLC, Limited Partnership</a:t>
            </a:r>
          </a:p>
          <a:p>
            <a:r>
              <a:rPr lang="en-US" dirty="0"/>
              <a:t>Life Insurance Term life, Universal life, Annuities</a:t>
            </a:r>
          </a:p>
          <a:p>
            <a:r>
              <a:rPr lang="en-US" dirty="0"/>
              <a:t>Trusts </a:t>
            </a:r>
          </a:p>
          <a:p>
            <a:r>
              <a:rPr lang="en-US" dirty="0"/>
              <a:t>529 Plans</a:t>
            </a:r>
          </a:p>
          <a:p>
            <a:r>
              <a:rPr lang="en-US" dirty="0"/>
              <a:t>Donor Advised Fund</a:t>
            </a:r>
          </a:p>
          <a:p>
            <a:endParaRPr lang="en-US" dirty="0"/>
          </a:p>
          <a:p>
            <a:endParaRPr lang="en-US" dirty="0"/>
          </a:p>
          <a:p>
            <a:endParaRPr lang="en-US" dirty="0"/>
          </a:p>
        </p:txBody>
      </p:sp>
    </p:spTree>
    <p:extLst>
      <p:ext uri="{BB962C8B-B14F-4D97-AF65-F5344CB8AC3E}">
        <p14:creationId xmlns:p14="http://schemas.microsoft.com/office/powerpoint/2010/main" val="3962617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4AE7E-BB03-40E0-96BE-78D01FEF68A8}"/>
              </a:ext>
            </a:extLst>
          </p:cNvPr>
          <p:cNvSpPr>
            <a:spLocks noGrp="1"/>
          </p:cNvSpPr>
          <p:nvPr>
            <p:ph type="title"/>
          </p:nvPr>
        </p:nvSpPr>
        <p:spPr>
          <a:xfrm>
            <a:off x="838200" y="365126"/>
            <a:ext cx="10515600" cy="1098550"/>
          </a:xfrm>
        </p:spPr>
        <p:txBody>
          <a:bodyPr/>
          <a:lstStyle/>
          <a:p>
            <a:r>
              <a:rPr lang="en-US" dirty="0"/>
              <a:t>Estate tools</a:t>
            </a:r>
          </a:p>
        </p:txBody>
      </p:sp>
      <p:sp>
        <p:nvSpPr>
          <p:cNvPr id="3" name="Text Placeholder 2">
            <a:extLst>
              <a:ext uri="{FF2B5EF4-FFF2-40B4-BE49-F238E27FC236}">
                <a16:creationId xmlns:a16="http://schemas.microsoft.com/office/drawing/2014/main" id="{D3EAB6C6-3201-4C6A-BA9D-0F6E963F6690}"/>
              </a:ext>
            </a:extLst>
          </p:cNvPr>
          <p:cNvSpPr>
            <a:spLocks noGrp="1"/>
          </p:cNvSpPr>
          <p:nvPr>
            <p:ph type="body" sz="quarter" idx="11"/>
          </p:nvPr>
        </p:nvSpPr>
        <p:spPr/>
        <p:txBody>
          <a:bodyPr>
            <a:normAutofit lnSpcReduction="10000"/>
          </a:bodyPr>
          <a:lstStyle/>
          <a:p>
            <a:r>
              <a:rPr lang="en-US" dirty="0"/>
              <a:t>A Will verses Texas State Law</a:t>
            </a:r>
          </a:p>
          <a:p>
            <a:r>
              <a:rPr lang="en-US" dirty="0"/>
              <a:t>Probate (processing time, asset exposure to the public, expenses)</a:t>
            </a:r>
          </a:p>
          <a:p>
            <a:r>
              <a:rPr lang="en-US" dirty="0"/>
              <a:t>Life Insurance</a:t>
            </a:r>
          </a:p>
          <a:p>
            <a:r>
              <a:rPr lang="en-US" dirty="0"/>
              <a:t>Transfer on Death Deed for Texas Real Estate</a:t>
            </a:r>
          </a:p>
          <a:p>
            <a:r>
              <a:rPr lang="en-US" dirty="0"/>
              <a:t>Annuity – period certain </a:t>
            </a:r>
          </a:p>
          <a:p>
            <a:r>
              <a:rPr lang="en-US" dirty="0"/>
              <a:t>Beneficiary designation on qualified accounts</a:t>
            </a:r>
          </a:p>
          <a:p>
            <a:r>
              <a:rPr lang="en-US" dirty="0"/>
              <a:t>Joint with rights of survivor</a:t>
            </a:r>
          </a:p>
          <a:p>
            <a:r>
              <a:rPr lang="en-US" dirty="0"/>
              <a:t>Payable on death designation</a:t>
            </a:r>
          </a:p>
          <a:p>
            <a:r>
              <a:rPr lang="en-US" dirty="0"/>
              <a:t>Transfer on death designation</a:t>
            </a:r>
          </a:p>
          <a:p>
            <a:r>
              <a:rPr lang="en-US" dirty="0"/>
              <a:t>Durable Power of Attorney</a:t>
            </a:r>
          </a:p>
          <a:p>
            <a:r>
              <a:rPr lang="en-US" dirty="0"/>
              <a:t>Advance Directives</a:t>
            </a:r>
          </a:p>
          <a:p>
            <a:pPr marL="0" indent="0">
              <a:buNone/>
            </a:pPr>
            <a:endParaRPr lang="en-US" dirty="0"/>
          </a:p>
        </p:txBody>
      </p:sp>
    </p:spTree>
    <p:extLst>
      <p:ext uri="{BB962C8B-B14F-4D97-AF65-F5344CB8AC3E}">
        <p14:creationId xmlns:p14="http://schemas.microsoft.com/office/powerpoint/2010/main" val="2076932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9B9D-631C-436C-B08C-490144FE48AD}"/>
              </a:ext>
            </a:extLst>
          </p:cNvPr>
          <p:cNvSpPr>
            <a:spLocks noGrp="1"/>
          </p:cNvSpPr>
          <p:nvPr>
            <p:ph type="title"/>
          </p:nvPr>
        </p:nvSpPr>
        <p:spPr>
          <a:xfrm>
            <a:off x="838200" y="365126"/>
            <a:ext cx="10515600" cy="1098550"/>
          </a:xfrm>
        </p:spPr>
        <p:txBody>
          <a:bodyPr/>
          <a:lstStyle/>
          <a:p>
            <a:r>
              <a:rPr lang="en-US" dirty="0"/>
              <a:t>The value of an advisor</a:t>
            </a:r>
          </a:p>
        </p:txBody>
      </p:sp>
      <p:sp>
        <p:nvSpPr>
          <p:cNvPr id="3" name="Text Placeholder 2">
            <a:extLst>
              <a:ext uri="{FF2B5EF4-FFF2-40B4-BE49-F238E27FC236}">
                <a16:creationId xmlns:a16="http://schemas.microsoft.com/office/drawing/2014/main" id="{4D2B9C30-B059-451F-B910-BEDFE1D057ED}"/>
              </a:ext>
            </a:extLst>
          </p:cNvPr>
          <p:cNvSpPr>
            <a:spLocks noGrp="1"/>
          </p:cNvSpPr>
          <p:nvPr>
            <p:ph type="body" sz="quarter" idx="11"/>
          </p:nvPr>
        </p:nvSpPr>
        <p:spPr/>
        <p:txBody>
          <a:bodyPr>
            <a:normAutofit lnSpcReduction="10000"/>
          </a:bodyPr>
          <a:lstStyle/>
          <a:p>
            <a:r>
              <a:rPr lang="en-US" dirty="0"/>
              <a:t>Guides perspective on decision making</a:t>
            </a:r>
          </a:p>
          <a:p>
            <a:r>
              <a:rPr lang="en-US" dirty="0"/>
              <a:t>Infuses pertinent new information into the analysis</a:t>
            </a:r>
          </a:p>
          <a:p>
            <a:r>
              <a:rPr lang="en-US" dirty="0"/>
              <a:t>Provides access to specialty tools and resources </a:t>
            </a:r>
          </a:p>
          <a:p>
            <a:r>
              <a:rPr lang="en-US" dirty="0"/>
              <a:t>Has the training and experience for solving the challenge you’re facing</a:t>
            </a:r>
          </a:p>
          <a:p>
            <a:r>
              <a:rPr lang="en-US" dirty="0"/>
              <a:t>Achieves a more favorable risk reward ratio</a:t>
            </a:r>
          </a:p>
          <a:p>
            <a:r>
              <a:rPr lang="en-US" dirty="0"/>
              <a:t>Identifies opportunities to eliminate cost and waste</a:t>
            </a:r>
          </a:p>
          <a:p>
            <a:r>
              <a:rPr lang="en-US" dirty="0"/>
              <a:t>Structures and balances plans to your preferences for:</a:t>
            </a:r>
          </a:p>
          <a:p>
            <a:pPr lvl="1"/>
            <a:r>
              <a:rPr lang="en-US" dirty="0"/>
              <a:t>certainty, flexibility and probability </a:t>
            </a:r>
          </a:p>
          <a:p>
            <a:pPr lvl="1"/>
            <a:r>
              <a:rPr lang="en-US" dirty="0"/>
              <a:t>independence, collaboration and delegation </a:t>
            </a:r>
          </a:p>
          <a:p>
            <a:r>
              <a:rPr lang="en-US" dirty="0"/>
              <a:t>Brings a human understanding to a complex situation</a:t>
            </a:r>
          </a:p>
          <a:p>
            <a:r>
              <a:rPr lang="en-US" dirty="0"/>
              <a:t>Enhances the ease, speed and certainty for your definition of success</a:t>
            </a:r>
          </a:p>
          <a:p>
            <a:endParaRPr lang="en-US" dirty="0"/>
          </a:p>
        </p:txBody>
      </p:sp>
    </p:spTree>
    <p:extLst>
      <p:ext uri="{BB962C8B-B14F-4D97-AF65-F5344CB8AC3E}">
        <p14:creationId xmlns:p14="http://schemas.microsoft.com/office/powerpoint/2010/main" val="4074175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005F0-BC54-45A4-B1A0-7E7EED60ABD5}"/>
              </a:ext>
            </a:extLst>
          </p:cNvPr>
          <p:cNvSpPr>
            <a:spLocks noGrp="1"/>
          </p:cNvSpPr>
          <p:nvPr>
            <p:ph type="title"/>
          </p:nvPr>
        </p:nvSpPr>
        <p:spPr/>
        <p:txBody>
          <a:bodyPr/>
          <a:lstStyle/>
          <a:p>
            <a:r>
              <a:rPr lang="en-US" dirty="0"/>
              <a:t>The you for your time and attention</a:t>
            </a:r>
          </a:p>
        </p:txBody>
      </p:sp>
      <p:sp>
        <p:nvSpPr>
          <p:cNvPr id="3" name="Text Placeholder 2">
            <a:extLst>
              <a:ext uri="{FF2B5EF4-FFF2-40B4-BE49-F238E27FC236}">
                <a16:creationId xmlns:a16="http://schemas.microsoft.com/office/drawing/2014/main" id="{1DC56DEE-D5C5-439F-80EE-4157E81297D9}"/>
              </a:ext>
            </a:extLst>
          </p:cNvPr>
          <p:cNvSpPr>
            <a:spLocks noGrp="1"/>
          </p:cNvSpPr>
          <p:nvPr>
            <p:ph type="body" sz="quarter" idx="11"/>
          </p:nvPr>
        </p:nvSpPr>
        <p:spPr/>
        <p:txBody>
          <a:bodyPr>
            <a:normAutofit lnSpcReduction="10000"/>
          </a:bodyPr>
          <a:lstStyle/>
          <a:p>
            <a:pPr marL="0" indent="0">
              <a:buNone/>
            </a:pPr>
            <a:r>
              <a:rPr lang="en-US" dirty="0"/>
              <a:t>If you question wasn’t answered, please submit it to:</a:t>
            </a:r>
          </a:p>
          <a:p>
            <a:pPr marL="0" indent="0">
              <a:buNone/>
            </a:pPr>
            <a:endParaRPr lang="en-US" dirty="0"/>
          </a:p>
          <a:p>
            <a:pPr marL="0" indent="0">
              <a:buNone/>
            </a:pPr>
            <a:r>
              <a:rPr lang="en-US" dirty="0">
                <a:hlinkClick r:id="rId2"/>
              </a:rPr>
              <a:t>LGibson@HoustonStrategic.com</a:t>
            </a:r>
            <a:r>
              <a:rPr lang="en-US" dirty="0"/>
              <a:t>  </a:t>
            </a:r>
          </a:p>
          <a:p>
            <a:pPr marL="0" indent="0">
              <a:buNone/>
            </a:pPr>
            <a:endParaRPr lang="en-US" dirty="0"/>
          </a:p>
          <a:p>
            <a:pPr marL="0" indent="0">
              <a:buNone/>
            </a:pPr>
            <a:endParaRPr lang="en-US" dirty="0"/>
          </a:p>
          <a:p>
            <a:pPr marL="0" indent="0">
              <a:buNone/>
            </a:pPr>
            <a:r>
              <a:rPr lang="en-US" dirty="0"/>
              <a:t>Cell Phone: 713-557-3476 </a:t>
            </a:r>
          </a:p>
          <a:p>
            <a:pPr marL="0" indent="0">
              <a:buNone/>
            </a:pPr>
            <a:r>
              <a:rPr lang="en-US" dirty="0"/>
              <a:t>For Text Messages please use: 936-281-2202</a:t>
            </a:r>
          </a:p>
          <a:p>
            <a:pPr marL="0" indent="0">
              <a:buNone/>
            </a:pPr>
            <a:endParaRPr lang="en-US" dirty="0"/>
          </a:p>
          <a:p>
            <a:pPr marL="0" indent="0">
              <a:buNone/>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Securities offered through Concourse Financial Group Securities, Inc. (CFGS), Member FINRA/SIPC. Advisory services offered through Concourse Financial Group Advisors, a DBA for CFGS, a Registered Investment Advisor. Strategic Financial Advisors is independent of CFGS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53467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CC214-ADFF-42FF-83C3-069A938C9EF1}"/>
              </a:ext>
            </a:extLst>
          </p:cNvPr>
          <p:cNvSpPr>
            <a:spLocks noGrp="1"/>
          </p:cNvSpPr>
          <p:nvPr>
            <p:ph type="title"/>
          </p:nvPr>
        </p:nvSpPr>
        <p:spPr>
          <a:xfrm>
            <a:off x="838200" y="365126"/>
            <a:ext cx="10515600" cy="1098550"/>
          </a:xfrm>
        </p:spPr>
        <p:txBody>
          <a:bodyPr/>
          <a:lstStyle/>
          <a:p>
            <a:r>
              <a:rPr lang="en-US" dirty="0"/>
              <a:t>Disclaimer</a:t>
            </a:r>
          </a:p>
        </p:txBody>
      </p:sp>
      <p:sp>
        <p:nvSpPr>
          <p:cNvPr id="3" name="Text Placeholder 2">
            <a:extLst>
              <a:ext uri="{FF2B5EF4-FFF2-40B4-BE49-F238E27FC236}">
                <a16:creationId xmlns:a16="http://schemas.microsoft.com/office/drawing/2014/main" id="{39C0992F-3932-4D6C-9B6F-98F8B2D80778}"/>
              </a:ext>
            </a:extLst>
          </p:cNvPr>
          <p:cNvSpPr>
            <a:spLocks noGrp="1"/>
          </p:cNvSpPr>
          <p:nvPr>
            <p:ph type="body" sz="quarter" idx="11"/>
          </p:nvPr>
        </p:nvSpPr>
        <p:spPr/>
        <p:txBody>
          <a:bodyPr>
            <a:normAutofit/>
          </a:bodyPr>
          <a:lstStyle/>
          <a:p>
            <a:pPr marL="0" indent="0">
              <a:buNone/>
            </a:pPr>
            <a:r>
              <a:rPr lang="en-US" sz="1900" dirty="0">
                <a:latin typeface="Arial" panose="020B0604020202020204" pitchFamily="34" charset="0"/>
                <a:cs typeface="Arial" panose="020B0604020202020204" pitchFamily="34" charset="0"/>
              </a:rPr>
              <a:t>This information is not legal or tax advise. Always consult with a legal and or tax professional. This information is intended for educational purposes only and is not to be construed an investment or planning advice.</a:t>
            </a: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All information is based on sources deemed reliable, but no warranty or guarantee is made as to its accuracy or completeness. Past performance is no guarantee of future results. All investing involves risk, including the potential loss of principal, and there can be no guarantee that any investing strategy will be successful.</a:t>
            </a: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Securities offered through Concourse Financial Group Securities, Inc. (CFGS), Member FINRA/SIPC. Advisory services offered through Concourse Financial Group Advisors, a DBA for CFGS, a Registered Investment Advisor. Strategic Financial Advisors is independent of CFGS</a:t>
            </a: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dirty="0"/>
          </a:p>
        </p:txBody>
      </p:sp>
    </p:spTree>
    <p:extLst>
      <p:ext uri="{BB962C8B-B14F-4D97-AF65-F5344CB8AC3E}">
        <p14:creationId xmlns:p14="http://schemas.microsoft.com/office/powerpoint/2010/main" val="1900769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Sequence</a:t>
            </a:r>
          </a:p>
        </p:txBody>
      </p:sp>
      <p:sp>
        <p:nvSpPr>
          <p:cNvPr id="3" name="Content Placeholder 2"/>
          <p:cNvSpPr>
            <a:spLocks noGrp="1"/>
          </p:cNvSpPr>
          <p:nvPr>
            <p:ph idx="1"/>
          </p:nvPr>
        </p:nvSpPr>
        <p:spPr/>
        <p:txBody>
          <a:bodyPr>
            <a:normAutofit lnSpcReduction="10000"/>
          </a:bodyPr>
          <a:lstStyle/>
          <a:p>
            <a:r>
              <a:rPr lang="en-US" dirty="0"/>
              <a:t>Social Security</a:t>
            </a:r>
          </a:p>
          <a:p>
            <a:pPr lvl="1"/>
            <a:r>
              <a:rPr lang="en-US" dirty="0"/>
              <a:t>How to estimate my benefits and finding the best strategy    </a:t>
            </a:r>
          </a:p>
          <a:p>
            <a:pPr lvl="1"/>
            <a:r>
              <a:rPr lang="en-US" dirty="0"/>
              <a:t>Claiming income benefits early, at FRA and waiting until age 70 </a:t>
            </a:r>
          </a:p>
          <a:p>
            <a:r>
              <a:rPr lang="en-US" dirty="0"/>
              <a:t>Financial Planning for younger families </a:t>
            </a:r>
          </a:p>
          <a:p>
            <a:pPr lvl="1"/>
            <a:r>
              <a:rPr lang="en-US" dirty="0"/>
              <a:t>What, How &amp; Why</a:t>
            </a:r>
          </a:p>
          <a:p>
            <a:pPr lvl="1"/>
            <a:r>
              <a:rPr lang="en-US" dirty="0"/>
              <a:t>Investment Management</a:t>
            </a:r>
          </a:p>
          <a:p>
            <a:r>
              <a:rPr lang="en-US" dirty="0"/>
              <a:t>Financial Planning for someone close to Retirement</a:t>
            </a:r>
          </a:p>
          <a:p>
            <a:pPr lvl="1"/>
            <a:r>
              <a:rPr lang="en-US" dirty="0"/>
              <a:t>What to consider, How &amp; Why</a:t>
            </a:r>
          </a:p>
          <a:p>
            <a:pPr lvl="1"/>
            <a:r>
              <a:rPr lang="en-US" dirty="0"/>
              <a:t>How to manage them</a:t>
            </a:r>
          </a:p>
          <a:p>
            <a:r>
              <a:rPr lang="en-US" dirty="0"/>
              <a:t>Estate Planning</a:t>
            </a:r>
          </a:p>
        </p:txBody>
      </p:sp>
    </p:spTree>
    <p:extLst>
      <p:ext uri="{BB962C8B-B14F-4D97-AF65-F5344CB8AC3E}">
        <p14:creationId xmlns:p14="http://schemas.microsoft.com/office/powerpoint/2010/main" val="939508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A577F-4185-475F-899E-7A131B44DD6B}"/>
              </a:ext>
            </a:extLst>
          </p:cNvPr>
          <p:cNvSpPr>
            <a:spLocks noGrp="1"/>
          </p:cNvSpPr>
          <p:nvPr>
            <p:ph type="title"/>
          </p:nvPr>
        </p:nvSpPr>
        <p:spPr/>
        <p:txBody>
          <a:bodyPr/>
          <a:lstStyle/>
          <a:p>
            <a:r>
              <a:rPr lang="en-US" dirty="0"/>
              <a:t>Let’s look at Social Security </a:t>
            </a:r>
          </a:p>
        </p:txBody>
      </p:sp>
      <p:sp>
        <p:nvSpPr>
          <p:cNvPr id="3" name="Content Placeholder 2">
            <a:extLst>
              <a:ext uri="{FF2B5EF4-FFF2-40B4-BE49-F238E27FC236}">
                <a16:creationId xmlns:a16="http://schemas.microsoft.com/office/drawing/2014/main" id="{A5A009CE-B14E-4EB9-996D-3AD26FB2B348}"/>
              </a:ext>
            </a:extLst>
          </p:cNvPr>
          <p:cNvSpPr>
            <a:spLocks noGrp="1"/>
          </p:cNvSpPr>
          <p:nvPr>
            <p:ph idx="1"/>
          </p:nvPr>
        </p:nvSpPr>
        <p:spPr/>
        <p:txBody>
          <a:bodyPr>
            <a:normAutofit fontScale="92500" lnSpcReduction="10000"/>
          </a:bodyPr>
          <a:lstStyle/>
          <a:p>
            <a:r>
              <a:rPr lang="en-US" dirty="0"/>
              <a:t>Log in to </a:t>
            </a:r>
            <a:r>
              <a:rPr lang="en-US" dirty="0" err="1"/>
              <a:t>MySocialSecurity</a:t>
            </a:r>
            <a:r>
              <a:rPr lang="en-US" dirty="0"/>
              <a:t> website from SSA.gov</a:t>
            </a:r>
          </a:p>
          <a:p>
            <a:r>
              <a:rPr lang="en-US" dirty="0"/>
              <a:t>Review the earning history to determine if the projections are applicable</a:t>
            </a:r>
          </a:p>
          <a:p>
            <a:r>
              <a:rPr lang="en-US" dirty="0"/>
              <a:t>What is the significance of 30 years and 35 years of substantial earnings?</a:t>
            </a:r>
          </a:p>
          <a:p>
            <a:r>
              <a:rPr lang="en-US" dirty="0"/>
              <a:t>What if you retire early or wait until age 70? </a:t>
            </a:r>
          </a:p>
          <a:p>
            <a:pPr lvl="1"/>
            <a:r>
              <a:rPr lang="en-US" dirty="0"/>
              <a:t>Taking SS early –meeting living expenses / shortened life expectancy</a:t>
            </a:r>
          </a:p>
          <a:p>
            <a:pPr lvl="1"/>
            <a:r>
              <a:rPr lang="en-US" dirty="0"/>
              <a:t>Delaying to 70 – COLA, higher monthly when claiming and late life greater benefit</a:t>
            </a:r>
          </a:p>
          <a:p>
            <a:r>
              <a:rPr lang="en-US" dirty="0"/>
              <a:t>Claiming decisions based on self or family</a:t>
            </a:r>
          </a:p>
          <a:p>
            <a:r>
              <a:rPr lang="en-US" dirty="0"/>
              <a:t>Medicare eligibility – for self &amp; spouse 40 quarters (either person)</a:t>
            </a:r>
          </a:p>
          <a:p>
            <a:r>
              <a:rPr lang="en-US" dirty="0"/>
              <a:t>Disability and Death benefits from Social Security</a:t>
            </a:r>
          </a:p>
          <a:p>
            <a:r>
              <a:rPr lang="en-US" dirty="0"/>
              <a:t>Benefits to a divorcee</a:t>
            </a:r>
          </a:p>
        </p:txBody>
      </p:sp>
    </p:spTree>
    <p:extLst>
      <p:ext uri="{BB962C8B-B14F-4D97-AF65-F5344CB8AC3E}">
        <p14:creationId xmlns:p14="http://schemas.microsoft.com/office/powerpoint/2010/main" val="963575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EE3A5-57F6-4A1F-842C-EB80D136AFFC}"/>
              </a:ext>
            </a:extLst>
          </p:cNvPr>
          <p:cNvSpPr>
            <a:spLocks noGrp="1"/>
          </p:cNvSpPr>
          <p:nvPr>
            <p:ph type="title"/>
          </p:nvPr>
        </p:nvSpPr>
        <p:spPr>
          <a:xfrm>
            <a:off x="838200" y="365126"/>
            <a:ext cx="10515600" cy="1098550"/>
          </a:xfrm>
        </p:spPr>
        <p:txBody>
          <a:bodyPr>
            <a:normAutofit/>
          </a:bodyPr>
          <a:lstStyle/>
          <a:p>
            <a:r>
              <a:rPr lang="en-US" dirty="0"/>
              <a:t>Benefits to using Social Security software</a:t>
            </a:r>
          </a:p>
        </p:txBody>
      </p:sp>
      <p:sp>
        <p:nvSpPr>
          <p:cNvPr id="3" name="Text Placeholder 2">
            <a:extLst>
              <a:ext uri="{FF2B5EF4-FFF2-40B4-BE49-F238E27FC236}">
                <a16:creationId xmlns:a16="http://schemas.microsoft.com/office/drawing/2014/main" id="{C8CFC55C-CE5E-4A20-8294-1C12E5FDA2F1}"/>
              </a:ext>
            </a:extLst>
          </p:cNvPr>
          <p:cNvSpPr>
            <a:spLocks noGrp="1"/>
          </p:cNvSpPr>
          <p:nvPr>
            <p:ph type="body" sz="quarter" idx="11"/>
          </p:nvPr>
        </p:nvSpPr>
        <p:spPr/>
        <p:txBody>
          <a:bodyPr/>
          <a:lstStyle/>
          <a:p>
            <a:r>
              <a:rPr lang="en-US" dirty="0"/>
              <a:t>10,000+ claiming strategies</a:t>
            </a:r>
          </a:p>
          <a:p>
            <a:r>
              <a:rPr lang="en-US" dirty="0"/>
              <a:t>Compare different strategies</a:t>
            </a:r>
          </a:p>
          <a:p>
            <a:r>
              <a:rPr lang="en-US" dirty="0"/>
              <a:t>Run What if scenarios</a:t>
            </a:r>
          </a:p>
          <a:p>
            <a:pPr lvl="1"/>
            <a:r>
              <a:rPr lang="en-US" dirty="0"/>
              <a:t>Continue to earn and replace lower earning years</a:t>
            </a:r>
          </a:p>
          <a:p>
            <a:pPr lvl="1"/>
            <a:r>
              <a:rPr lang="en-US" dirty="0"/>
              <a:t>Consider taxes, the % of SS that is taxable and COLA </a:t>
            </a:r>
          </a:p>
          <a:p>
            <a:pPr lvl="1"/>
            <a:r>
              <a:rPr lang="en-US" dirty="0"/>
              <a:t>Consider the impact on SS of an untimely death, divorce or disability</a:t>
            </a:r>
          </a:p>
          <a:p>
            <a:pPr lvl="1"/>
            <a:r>
              <a:rPr lang="en-US" dirty="0"/>
              <a:t>Claim, continue working and calculate the impact of the earnings test </a:t>
            </a:r>
          </a:p>
          <a:p>
            <a:pPr lvl="1"/>
            <a:r>
              <a:rPr lang="en-US" dirty="0"/>
              <a:t>Claim, suspend and claim again (start, stop, start)</a:t>
            </a:r>
          </a:p>
          <a:p>
            <a:pPr lvl="1"/>
            <a:r>
              <a:rPr lang="en-US" dirty="0"/>
              <a:t>Identify the optimal point for each spouse to claim in concert with the other</a:t>
            </a:r>
          </a:p>
          <a:p>
            <a:pPr marL="457200" lvl="1" indent="0">
              <a:buNone/>
            </a:pPr>
            <a:endParaRPr lang="en-US" dirty="0"/>
          </a:p>
        </p:txBody>
      </p:sp>
    </p:spTree>
    <p:extLst>
      <p:ext uri="{BB962C8B-B14F-4D97-AF65-F5344CB8AC3E}">
        <p14:creationId xmlns:p14="http://schemas.microsoft.com/office/powerpoint/2010/main" val="3618745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2D5B8-C8A6-4F10-AA67-860078CF6A43}"/>
              </a:ext>
            </a:extLst>
          </p:cNvPr>
          <p:cNvSpPr>
            <a:spLocks noGrp="1"/>
          </p:cNvSpPr>
          <p:nvPr>
            <p:ph type="title"/>
          </p:nvPr>
        </p:nvSpPr>
        <p:spPr/>
        <p:txBody>
          <a:bodyPr/>
          <a:lstStyle/>
          <a:p>
            <a:r>
              <a:rPr lang="en-US" dirty="0"/>
              <a:t>Financial Planning for younger families </a:t>
            </a:r>
          </a:p>
        </p:txBody>
      </p:sp>
      <p:sp>
        <p:nvSpPr>
          <p:cNvPr id="3" name="Content Placeholder 2">
            <a:extLst>
              <a:ext uri="{FF2B5EF4-FFF2-40B4-BE49-F238E27FC236}">
                <a16:creationId xmlns:a16="http://schemas.microsoft.com/office/drawing/2014/main" id="{F533E264-8480-4A6D-AAA9-C6D9F741115C}"/>
              </a:ext>
            </a:extLst>
          </p:cNvPr>
          <p:cNvSpPr>
            <a:spLocks noGrp="1"/>
          </p:cNvSpPr>
          <p:nvPr>
            <p:ph idx="1"/>
          </p:nvPr>
        </p:nvSpPr>
        <p:spPr/>
        <p:txBody>
          <a:bodyPr>
            <a:normAutofit fontScale="85000" lnSpcReduction="20000"/>
          </a:bodyPr>
          <a:lstStyle/>
          <a:p>
            <a:r>
              <a:rPr lang="en-US" dirty="0"/>
              <a:t>Value of compounding – start saving early -10,000 becomes 20 becomes 40  </a:t>
            </a:r>
          </a:p>
          <a:p>
            <a:r>
              <a:rPr lang="en-US" dirty="0"/>
              <a:t>Understand human behavior and how markets misbehave  </a:t>
            </a:r>
          </a:p>
          <a:p>
            <a:r>
              <a:rPr lang="en-US" dirty="0"/>
              <a:t>Passive verses Active Management -  Is one better?</a:t>
            </a:r>
          </a:p>
          <a:p>
            <a:r>
              <a:rPr lang="en-US" dirty="0"/>
              <a:t>Assessing various financial products and their ability to achieve the desired outcome</a:t>
            </a:r>
          </a:p>
          <a:p>
            <a:r>
              <a:rPr lang="en-US" dirty="0"/>
              <a:t>Your ability to generate income is your greatest asset </a:t>
            </a:r>
          </a:p>
          <a:p>
            <a:r>
              <a:rPr lang="en-US" dirty="0"/>
              <a:t>Know where your money is going, your values and your objectives </a:t>
            </a:r>
          </a:p>
          <a:p>
            <a:r>
              <a:rPr lang="en-US" dirty="0"/>
              <a:t>Consider tax management in your wealth building strategy</a:t>
            </a:r>
          </a:p>
          <a:p>
            <a:r>
              <a:rPr lang="en-US" dirty="0"/>
              <a:t>Understand the trade-offs for every decision</a:t>
            </a:r>
          </a:p>
          <a:p>
            <a:r>
              <a:rPr lang="en-US" dirty="0"/>
              <a:t>How much insurance - health, life and casualty</a:t>
            </a:r>
          </a:p>
          <a:p>
            <a:r>
              <a:rPr lang="en-US" dirty="0"/>
              <a:t>Strike the perfect balance of savings for college, retirement and legacy</a:t>
            </a:r>
          </a:p>
          <a:p>
            <a:endParaRPr lang="en-US" dirty="0"/>
          </a:p>
          <a:p>
            <a:endParaRPr lang="en-US" dirty="0"/>
          </a:p>
        </p:txBody>
      </p:sp>
    </p:spTree>
    <p:extLst>
      <p:ext uri="{BB962C8B-B14F-4D97-AF65-F5344CB8AC3E}">
        <p14:creationId xmlns:p14="http://schemas.microsoft.com/office/powerpoint/2010/main" val="219688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4144-2AAC-4EC2-A2C5-384D106388C6}"/>
              </a:ext>
            </a:extLst>
          </p:cNvPr>
          <p:cNvSpPr>
            <a:spLocks noGrp="1"/>
          </p:cNvSpPr>
          <p:nvPr>
            <p:ph type="title"/>
          </p:nvPr>
        </p:nvSpPr>
        <p:spPr>
          <a:xfrm>
            <a:off x="838200" y="166255"/>
            <a:ext cx="10515600" cy="1403927"/>
          </a:xfrm>
        </p:spPr>
        <p:txBody>
          <a:bodyPr>
            <a:normAutofit/>
          </a:bodyPr>
          <a:lstStyle/>
          <a:p>
            <a:r>
              <a:rPr lang="en-US" dirty="0"/>
              <a:t>Compounding creates wealth over long periods of time </a:t>
            </a:r>
          </a:p>
        </p:txBody>
      </p:sp>
      <p:pic>
        <p:nvPicPr>
          <p:cNvPr id="4" name="Picture 3">
            <a:extLst>
              <a:ext uri="{FF2B5EF4-FFF2-40B4-BE49-F238E27FC236}">
                <a16:creationId xmlns:a16="http://schemas.microsoft.com/office/drawing/2014/main" id="{EFA4ACF0-1EEB-46FF-846F-63582BF7F566}"/>
              </a:ext>
            </a:extLst>
          </p:cNvPr>
          <p:cNvPicPr>
            <a:picLocks noChangeAspect="1"/>
          </p:cNvPicPr>
          <p:nvPr/>
        </p:nvPicPr>
        <p:blipFill>
          <a:blip r:embed="rId2"/>
          <a:stretch>
            <a:fillRect/>
          </a:stretch>
        </p:blipFill>
        <p:spPr>
          <a:xfrm>
            <a:off x="1484586" y="1468581"/>
            <a:ext cx="9222828" cy="6539346"/>
          </a:xfrm>
          <a:prstGeom prst="rect">
            <a:avLst/>
          </a:prstGeom>
        </p:spPr>
      </p:pic>
    </p:spTree>
    <p:extLst>
      <p:ext uri="{BB962C8B-B14F-4D97-AF65-F5344CB8AC3E}">
        <p14:creationId xmlns:p14="http://schemas.microsoft.com/office/powerpoint/2010/main" val="1075810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CD49-11F2-4C91-99EC-70454D53FFE9}"/>
              </a:ext>
            </a:extLst>
          </p:cNvPr>
          <p:cNvSpPr>
            <a:spLocks noGrp="1"/>
          </p:cNvSpPr>
          <p:nvPr>
            <p:ph type="title"/>
          </p:nvPr>
        </p:nvSpPr>
        <p:spPr>
          <a:xfrm>
            <a:off x="838200" y="365126"/>
            <a:ext cx="10515600" cy="1098550"/>
          </a:xfrm>
        </p:spPr>
        <p:txBody>
          <a:bodyPr/>
          <a:lstStyle/>
          <a:p>
            <a:r>
              <a:rPr lang="en-US" dirty="0"/>
              <a:t>Challenges and common mistakes</a:t>
            </a:r>
          </a:p>
        </p:txBody>
      </p:sp>
      <p:sp>
        <p:nvSpPr>
          <p:cNvPr id="3" name="Text Placeholder 2">
            <a:extLst>
              <a:ext uri="{FF2B5EF4-FFF2-40B4-BE49-F238E27FC236}">
                <a16:creationId xmlns:a16="http://schemas.microsoft.com/office/drawing/2014/main" id="{519231EE-8FB6-49A9-B630-7718CFB7B70F}"/>
              </a:ext>
            </a:extLst>
          </p:cNvPr>
          <p:cNvSpPr>
            <a:spLocks noGrp="1"/>
          </p:cNvSpPr>
          <p:nvPr>
            <p:ph type="body" sz="quarter" idx="11"/>
          </p:nvPr>
        </p:nvSpPr>
        <p:spPr/>
        <p:txBody>
          <a:bodyPr>
            <a:normAutofit/>
          </a:bodyPr>
          <a:lstStyle/>
          <a:p>
            <a:r>
              <a:rPr lang="en-US" dirty="0"/>
              <a:t>One spouse losing healthcare coverage due to the other losing their group coverage from going on to Medicare</a:t>
            </a:r>
          </a:p>
          <a:p>
            <a:endParaRPr lang="en-US" dirty="0"/>
          </a:p>
          <a:p>
            <a:r>
              <a:rPr lang="en-US" dirty="0"/>
              <a:t>Taking too much risk or adjusting too late to get back on track</a:t>
            </a:r>
          </a:p>
          <a:p>
            <a:endParaRPr lang="en-US" dirty="0"/>
          </a:p>
          <a:p>
            <a:r>
              <a:rPr lang="en-US" dirty="0"/>
              <a:t>Having too much qualified savings and not enough nonqualified funds</a:t>
            </a:r>
          </a:p>
          <a:p>
            <a:endParaRPr lang="en-US" dirty="0"/>
          </a:p>
          <a:p>
            <a:r>
              <a:rPr lang="en-US" dirty="0"/>
              <a:t>Betting too heavily on a single outcome</a:t>
            </a:r>
          </a:p>
          <a:p>
            <a:endParaRPr lang="en-US" dirty="0"/>
          </a:p>
          <a:p>
            <a:r>
              <a:rPr lang="en-US" dirty="0"/>
              <a:t>Allowing emotion to preside over intellect and probability </a:t>
            </a:r>
          </a:p>
          <a:p>
            <a:endParaRPr lang="en-US" dirty="0"/>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4251070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0C3F7-506B-4073-BEA3-08050939EB9E}"/>
              </a:ext>
            </a:extLst>
          </p:cNvPr>
          <p:cNvSpPr>
            <a:spLocks noGrp="1"/>
          </p:cNvSpPr>
          <p:nvPr>
            <p:ph type="title"/>
          </p:nvPr>
        </p:nvSpPr>
        <p:spPr>
          <a:xfrm>
            <a:off x="838200" y="552261"/>
            <a:ext cx="10515600" cy="968721"/>
          </a:xfrm>
        </p:spPr>
        <p:txBody>
          <a:bodyPr>
            <a:normAutofit fontScale="90000"/>
          </a:bodyPr>
          <a:lstStyle/>
          <a:p>
            <a:pPr algn="ctr"/>
            <a:r>
              <a:rPr lang="en-US" dirty="0"/>
              <a:t> </a:t>
            </a:r>
            <a:r>
              <a:rPr lang="en-US" sz="5400" dirty="0"/>
              <a:t>Planning for Retirement </a:t>
            </a:r>
            <a:br>
              <a:rPr lang="en-US" dirty="0"/>
            </a:br>
            <a:endParaRPr lang="en-US" dirty="0"/>
          </a:p>
        </p:txBody>
      </p:sp>
      <p:sp>
        <p:nvSpPr>
          <p:cNvPr id="3" name="Content Placeholder 2">
            <a:extLst>
              <a:ext uri="{FF2B5EF4-FFF2-40B4-BE49-F238E27FC236}">
                <a16:creationId xmlns:a16="http://schemas.microsoft.com/office/drawing/2014/main" id="{83F8E69F-5FD1-4221-A502-AC82DCCD68BF}"/>
              </a:ext>
            </a:extLst>
          </p:cNvPr>
          <p:cNvSpPr>
            <a:spLocks noGrp="1"/>
          </p:cNvSpPr>
          <p:nvPr>
            <p:ph idx="1"/>
          </p:nvPr>
        </p:nvSpPr>
        <p:spPr/>
        <p:txBody>
          <a:bodyPr>
            <a:normAutofit/>
          </a:bodyPr>
          <a:lstStyle/>
          <a:p>
            <a:pPr marL="0" indent="0">
              <a:buNone/>
            </a:pPr>
            <a:r>
              <a:rPr lang="en-US" dirty="0"/>
              <a:t>Goals: </a:t>
            </a:r>
          </a:p>
          <a:p>
            <a:r>
              <a:rPr lang="en-US" dirty="0"/>
              <a:t>Lifestyle </a:t>
            </a:r>
          </a:p>
          <a:p>
            <a:r>
              <a:rPr lang="en-US" dirty="0"/>
              <a:t>Legacy </a:t>
            </a:r>
          </a:p>
          <a:p>
            <a:r>
              <a:rPr lang="en-US" dirty="0"/>
              <a:t>Life Purpose </a:t>
            </a:r>
          </a:p>
          <a:p>
            <a:r>
              <a:rPr lang="en-US" dirty="0"/>
              <a:t>Bucket List </a:t>
            </a:r>
          </a:p>
          <a:p>
            <a:endParaRPr lang="en-US" dirty="0"/>
          </a:p>
        </p:txBody>
      </p:sp>
    </p:spTree>
    <p:extLst>
      <p:ext uri="{BB962C8B-B14F-4D97-AF65-F5344CB8AC3E}">
        <p14:creationId xmlns:p14="http://schemas.microsoft.com/office/powerpoint/2010/main" val="35745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1931</TotalTime>
  <Words>1041</Words>
  <Application>Microsoft Office PowerPoint</Application>
  <PresentationFormat>Widescreen</PresentationFormat>
  <Paragraphs>154</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Social Security  Financial &amp; Estate Planning </vt:lpstr>
      <vt:lpstr>Disclaimer</vt:lpstr>
      <vt:lpstr>Discussion Sequence</vt:lpstr>
      <vt:lpstr>Let’s look at Social Security </vt:lpstr>
      <vt:lpstr>Benefits to using Social Security software</vt:lpstr>
      <vt:lpstr>Financial Planning for younger families </vt:lpstr>
      <vt:lpstr>Compounding creates wealth over long periods of time </vt:lpstr>
      <vt:lpstr>Challenges and common mistakes</vt:lpstr>
      <vt:lpstr> Planning for Retirement  </vt:lpstr>
      <vt:lpstr>Planning for Retirement </vt:lpstr>
      <vt:lpstr>Sequence of Return Risk</vt:lpstr>
      <vt:lpstr>Investment Management </vt:lpstr>
      <vt:lpstr>PowerPoint Presentation</vt:lpstr>
      <vt:lpstr>Business Cycle</vt:lpstr>
      <vt:lpstr>Products to be aware of </vt:lpstr>
      <vt:lpstr>Estate tools</vt:lpstr>
      <vt:lpstr>The value of an advisor</vt:lpstr>
      <vt:lpstr>The you for your time and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Elidgeable Health Care Insurance</dc:title>
  <dc:creator>Lee Gibson</dc:creator>
  <cp:lastModifiedBy>Jennifer Hanna</cp:lastModifiedBy>
  <cp:revision>98</cp:revision>
  <dcterms:created xsi:type="dcterms:W3CDTF">2017-02-14T18:57:09Z</dcterms:created>
  <dcterms:modified xsi:type="dcterms:W3CDTF">2022-04-22T00:21:16Z</dcterms:modified>
</cp:coreProperties>
</file>